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notesMasterIdLst>
    <p:notesMasterId r:id="rId39"/>
  </p:notesMasterIdLst>
  <p:sldIdLst>
    <p:sldId id="256" r:id="rId2"/>
    <p:sldId id="266" r:id="rId3"/>
    <p:sldId id="257" r:id="rId4"/>
    <p:sldId id="285" r:id="rId5"/>
    <p:sldId id="286" r:id="rId6"/>
    <p:sldId id="292" r:id="rId7"/>
    <p:sldId id="294" r:id="rId8"/>
    <p:sldId id="293" r:id="rId9"/>
    <p:sldId id="277" r:id="rId10"/>
    <p:sldId id="267" r:id="rId11"/>
    <p:sldId id="273" r:id="rId12"/>
    <p:sldId id="296" r:id="rId13"/>
    <p:sldId id="295" r:id="rId14"/>
    <p:sldId id="278" r:id="rId15"/>
    <p:sldId id="268" r:id="rId16"/>
    <p:sldId id="272" r:id="rId17"/>
    <p:sldId id="297" r:id="rId18"/>
    <p:sldId id="298" r:id="rId19"/>
    <p:sldId id="269" r:id="rId20"/>
    <p:sldId id="274" r:id="rId21"/>
    <p:sldId id="299" r:id="rId22"/>
    <p:sldId id="300" r:id="rId23"/>
    <p:sldId id="301" r:id="rId24"/>
    <p:sldId id="287" r:id="rId25"/>
    <p:sldId id="302" r:id="rId26"/>
    <p:sldId id="288" r:id="rId27"/>
    <p:sldId id="289" r:id="rId28"/>
    <p:sldId id="280" r:id="rId29"/>
    <p:sldId id="279" r:id="rId30"/>
    <p:sldId id="276" r:id="rId31"/>
    <p:sldId id="270" r:id="rId32"/>
    <p:sldId id="271" r:id="rId33"/>
    <p:sldId id="275" r:id="rId34"/>
    <p:sldId id="290" r:id="rId35"/>
    <p:sldId id="282" r:id="rId36"/>
    <p:sldId id="283" r:id="rId37"/>
    <p:sldId id="291" r:id="rId38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a Porvazníková" initials="MP" lastIdx="1" clrIdx="0">
    <p:extLst>
      <p:ext uri="{19B8F6BF-5375-455C-9EA6-DF929625EA0E}">
        <p15:presenceInfo xmlns:p15="http://schemas.microsoft.com/office/powerpoint/2012/main" userId="Marcela Porvazní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elcome\Desktop\Majet&#237;n\Graf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854-4FE2-805D-5208674F05D8}"/>
              </c:ext>
            </c:extLst>
          </c:dPt>
          <c:dPt>
            <c:idx val="15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7854-4FE2-805D-5208674F05D8}"/>
              </c:ext>
            </c:extLst>
          </c:dPt>
          <c:dPt>
            <c:idx val="18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854-4FE2-805D-5208674F05D8}"/>
              </c:ext>
            </c:extLst>
          </c:dPt>
          <c:dPt>
            <c:idx val="19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7854-4FE2-805D-5208674F05D8}"/>
              </c:ext>
            </c:extLst>
          </c:dPt>
          <c:dPt>
            <c:idx val="22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7854-4FE2-805D-5208674F05D8}"/>
              </c:ext>
            </c:extLst>
          </c:dPt>
          <c:dPt>
            <c:idx val="34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7854-4FE2-805D-5208674F05D8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Celkové!$B$41:$B$78</c:f>
              <c:strCache>
                <c:ptCount val="38"/>
                <c:pt idx="0">
                  <c:v>Svoz odpadu</c:v>
                </c:pt>
                <c:pt idx="1">
                  <c:v>Pořádání kulturních, sportovních a společenských akcí</c:v>
                </c:pt>
                <c:pt idx="2">
                  <c:v>Celkový vzhled obce</c:v>
                </c:pt>
                <c:pt idx="3">
                  <c:v>Přístup úředníků při jednání na obecním úřadě</c:v>
                </c:pt>
                <c:pt idx="4">
                  <c:v>Vzhled obce</c:v>
                </c:pt>
                <c:pt idx="5">
                  <c:v>Mateřská škola</c:v>
                </c:pt>
                <c:pt idx="6">
                  <c:v>Koupaliště</c:v>
                </c:pt>
                <c:pt idx="7">
                  <c:v>Knihovna</c:v>
                </c:pt>
                <c:pt idx="8">
                  <c:v>Množství a stav zeleně</c:v>
                </c:pt>
                <c:pt idx="9">
                  <c:v>Péče o památky</c:v>
                </c:pt>
                <c:pt idx="10">
                  <c:v>Základní škola</c:v>
                </c:pt>
                <c:pt idx="11">
                  <c:v>Čistota veřejných prostranství</c:v>
                </c:pt>
                <c:pt idx="12">
                  <c:v>Obecní rozhlas</c:v>
                </c:pt>
                <c:pt idx="13">
                  <c:v>Přítomnost problematických jedinců (bezdomovci, narkomani atd.)</c:v>
                </c:pt>
                <c:pt idx="14">
                  <c:v>Bezpečnost v obci</c:v>
                </c:pt>
                <c:pt idx="15">
                  <c:v>Volný čas</c:v>
                </c:pt>
                <c:pt idx="16">
                  <c:v>Aktivity pro seniory</c:v>
                </c:pt>
                <c:pt idx="17">
                  <c:v>Kroužky, akce pro děti a mládež</c:v>
                </c:pt>
                <c:pt idx="18">
                  <c:v>Úroveň služeb v obci</c:v>
                </c:pt>
                <c:pt idx="19">
                  <c:v>Vedení obce </c:v>
                </c:pt>
                <c:pt idx="20">
                  <c:v>Hřiště pro děti a mládež</c:v>
                </c:pt>
                <c:pt idx="21">
                  <c:v>Možnosti trávení volného času v obci</c:v>
                </c:pt>
                <c:pt idx="22">
                  <c:v>Bezpečnost a vztahy mezi lidmi</c:v>
                </c:pt>
                <c:pt idx="23">
                  <c:v>Celková kvalita práce, kterou odvádí vedení obce</c:v>
                </c:pt>
                <c:pt idx="24">
                  <c:v>Komunikace obce s občany</c:v>
                </c:pt>
                <c:pt idx="25">
                  <c:v>Stav chodníků</c:v>
                </c:pt>
                <c:pt idx="26">
                  <c:v>Cyklostezky</c:v>
                </c:pt>
                <c:pt idx="27">
                  <c:v>Vandalismus v obci</c:v>
                </c:pt>
                <c:pt idx="28">
                  <c:v>Vztahy mezi lidmi v obci</c:v>
                </c:pt>
                <c:pt idx="29">
                  <c:v>Chování mládeže</c:v>
                </c:pt>
                <c:pt idx="30">
                  <c:v>Množství laviček</c:v>
                </c:pt>
                <c:pt idx="31">
                  <c:v>Dopravní spojení do Olomouce nebo jiných obcí</c:v>
                </c:pt>
                <c:pt idx="32">
                  <c:v>Restaurace, hospody</c:v>
                </c:pt>
                <c:pt idx="33">
                  <c:v>Obchody</c:v>
                </c:pt>
                <c:pt idx="34">
                  <c:v>Doprava a pohyb po obci</c:v>
                </c:pt>
                <c:pt idx="35">
                  <c:v>Doprava v obci (hustota, bezpečnost, hluk atd.)</c:v>
                </c:pt>
                <c:pt idx="36">
                  <c:v>Možnost parkování</c:v>
                </c:pt>
                <c:pt idx="37">
                  <c:v>Stav silnic</c:v>
                </c:pt>
              </c:strCache>
            </c:strRef>
          </c:cat>
          <c:val>
            <c:numRef>
              <c:f>Celkové!$C$41:$C$78</c:f>
              <c:numCache>
                <c:formatCode>0.00</c:formatCode>
                <c:ptCount val="38"/>
                <c:pt idx="0">
                  <c:v>1.3603603603603602</c:v>
                </c:pt>
                <c:pt idx="1">
                  <c:v>1.5233644859813085</c:v>
                </c:pt>
                <c:pt idx="2">
                  <c:v>1.5309734513274336</c:v>
                </c:pt>
                <c:pt idx="3">
                  <c:v>1.5462962962962967</c:v>
                </c:pt>
                <c:pt idx="4">
                  <c:v>1.5505107789623094</c:v>
                </c:pt>
                <c:pt idx="5">
                  <c:v>1.5700000000000003</c:v>
                </c:pt>
                <c:pt idx="6">
                  <c:v>1.5925925925925926</c:v>
                </c:pt>
                <c:pt idx="7">
                  <c:v>1.5980392156862748</c:v>
                </c:pt>
                <c:pt idx="8">
                  <c:v>1.6126126126126126</c:v>
                </c:pt>
                <c:pt idx="9">
                  <c:v>1.6146788990825685</c:v>
                </c:pt>
                <c:pt idx="10">
                  <c:v>1.63</c:v>
                </c:pt>
                <c:pt idx="11">
                  <c:v>1.6339285714285712</c:v>
                </c:pt>
                <c:pt idx="12">
                  <c:v>1.6388888888888891</c:v>
                </c:pt>
                <c:pt idx="13">
                  <c:v>1.6632653061224492</c:v>
                </c:pt>
                <c:pt idx="14">
                  <c:v>1.7272727272727273</c:v>
                </c:pt>
                <c:pt idx="15">
                  <c:v>1.7555092259143237</c:v>
                </c:pt>
                <c:pt idx="16">
                  <c:v>1.7623762376237622</c:v>
                </c:pt>
                <c:pt idx="17">
                  <c:v>1.7722772277227725</c:v>
                </c:pt>
                <c:pt idx="18">
                  <c:v>1.774523262758557</c:v>
                </c:pt>
                <c:pt idx="19">
                  <c:v>1.794219977553311</c:v>
                </c:pt>
                <c:pt idx="20">
                  <c:v>1.8571428571428572</c:v>
                </c:pt>
                <c:pt idx="21">
                  <c:v>1.8623853211009176</c:v>
                </c:pt>
                <c:pt idx="22">
                  <c:v>1.9024106678075399</c:v>
                </c:pt>
                <c:pt idx="23">
                  <c:v>1.9181818181818182</c:v>
                </c:pt>
                <c:pt idx="24">
                  <c:v>1.9181818181818182</c:v>
                </c:pt>
                <c:pt idx="25">
                  <c:v>1.9292035398230092</c:v>
                </c:pt>
                <c:pt idx="26">
                  <c:v>1.9633027522935778</c:v>
                </c:pt>
                <c:pt idx="27">
                  <c:v>2.0097087378640772</c:v>
                </c:pt>
                <c:pt idx="28">
                  <c:v>2.0183486238532113</c:v>
                </c:pt>
                <c:pt idx="29">
                  <c:v>2.0934579439252343</c:v>
                </c:pt>
                <c:pt idx="30">
                  <c:v>2.1081081081081079</c:v>
                </c:pt>
                <c:pt idx="31">
                  <c:v>2.1171171171171173</c:v>
                </c:pt>
                <c:pt idx="32">
                  <c:v>2.175925925925926</c:v>
                </c:pt>
                <c:pt idx="33">
                  <c:v>2.2162162162162167</c:v>
                </c:pt>
                <c:pt idx="34">
                  <c:v>2.2279232800301245</c:v>
                </c:pt>
                <c:pt idx="35">
                  <c:v>2.2636363636363641</c:v>
                </c:pt>
                <c:pt idx="36">
                  <c:v>2.5504587155963305</c:v>
                </c:pt>
                <c:pt idx="37">
                  <c:v>2.6636363636363636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854-4FE2-805D-5208674F05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8525696"/>
        <c:axId val="48527232"/>
      </c:barChart>
      <c:catAx>
        <c:axId val="485256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48527232"/>
        <c:crosses val="autoZero"/>
        <c:auto val="1"/>
        <c:lblAlgn val="ctr"/>
        <c:lblOffset val="100"/>
        <c:noMultiLvlLbl val="0"/>
      </c:catAx>
      <c:valAx>
        <c:axId val="48527232"/>
        <c:scaling>
          <c:orientation val="minMax"/>
          <c:min val="1"/>
        </c:scaling>
        <c:delete val="0"/>
        <c:axPos val="b"/>
        <c:majorGridlines/>
        <c:numFmt formatCode="0.00" sourceLinked="1"/>
        <c:majorTickMark val="out"/>
        <c:minorTickMark val="none"/>
        <c:tickLblPos val="nextTo"/>
        <c:crossAx val="4852569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A01F7-2BE6-4C72-96AC-46D6DE1ED2B1}" type="datetimeFigureOut">
              <a:rPr lang="cs-CZ" smtClean="0"/>
              <a:t>16.12.2022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E4AFE-B8FD-4255-9B6B-11B42D965D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53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1553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803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1122363"/>
            <a:ext cx="7096933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02038"/>
            <a:ext cx="9500507" cy="806675"/>
          </a:xfrm>
        </p:spPr>
        <p:txBody>
          <a:bodyPr rtlCol="0">
            <a:noAutofit/>
          </a:bodyPr>
          <a:lstStyle>
            <a:lvl1pPr marL="0" indent="0" algn="l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02465C8-266D-104C-9C49-323DF4A8277E}"/>
              </a:ext>
            </a:extLst>
          </p:cNvPr>
          <p:cNvSpPr/>
          <p:nvPr/>
        </p:nvSpPr>
        <p:spPr>
          <a:xfrm>
            <a:off x="583746" y="4960030"/>
            <a:ext cx="1551214" cy="155121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Volný tvar 10">
            <a:extLst>
              <a:ext uri="{FF2B5EF4-FFF2-40B4-BE49-F238E27FC236}">
                <a16:creationId xmlns:a16="http://schemas.microsoft.com/office/drawing/2014/main" id="{37979A1C-BF60-B345-A664-2E4F7A3461EB}"/>
              </a:ext>
            </a:extLst>
          </p:cNvPr>
          <p:cNvSpPr/>
          <p:nvPr/>
        </p:nvSpPr>
        <p:spPr>
          <a:xfrm>
            <a:off x="1" y="4571999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Volný tvar 8">
            <a:extLst>
              <a:ext uri="{FF2B5EF4-FFF2-40B4-BE49-F238E27FC236}">
                <a16:creationId xmlns:a16="http://schemas.microsoft.com/office/drawing/2014/main" id="{58080B3E-915C-2D4C-8608-596E1BFD6387}"/>
              </a:ext>
            </a:extLst>
          </p:cNvPr>
          <p:cNvSpPr/>
          <p:nvPr/>
        </p:nvSpPr>
        <p:spPr>
          <a:xfrm>
            <a:off x="1" y="5739492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/>
        </p:nvGrpSpPr>
        <p:grpSpPr>
          <a:xfrm>
            <a:off x="8264427" y="-3419"/>
            <a:ext cx="3927573" cy="3165022"/>
            <a:chOff x="9857014" y="13834"/>
            <a:chExt cx="2334986" cy="1881641"/>
          </a:xfrm>
        </p:grpSpPr>
        <p:sp>
          <p:nvSpPr>
            <p:cNvPr id="15" name="Volný tvar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cs-CZ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Volný tvar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cs-CZ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Volný tvar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Volný tvar 27">
            <a:extLst>
              <a:ext uri="{FF2B5EF4-FFF2-40B4-BE49-F238E27FC236}">
                <a16:creationId xmlns:a16="http://schemas.microsoft.com/office/drawing/2014/main" id="{9E240E8A-950E-7946-826C-415CB5DACA43}"/>
              </a:ext>
            </a:extLst>
          </p:cNvPr>
          <p:cNvSpPr/>
          <p:nvPr/>
        </p:nvSpPr>
        <p:spPr>
          <a:xfrm>
            <a:off x="11024507" y="4580708"/>
            <a:ext cx="1167493" cy="2277292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563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Časová 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Volný tvar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1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0" name="Zástupný symbol pro datum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11" name="Zástupný symbol pro zápatí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11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528203"/>
            <a:ext cx="4663440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Volný tvar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Volný tvar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Volný tvar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Volný tvar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cs-CZ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Volný tvar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cs-CZ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Zástupný symbol pro datum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11" name="Zástupný symbol pro zápatí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528203"/>
            <a:ext cx="4663440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167493" y="2005689"/>
            <a:ext cx="4663440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83235" y="2005689"/>
            <a:ext cx="4663440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42163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1" y="2526318"/>
            <a:ext cx="3218688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Volný tvar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/>
        </p:nvSpPr>
        <p:spPr>
          <a:xfrm rot="5400000">
            <a:off x="8580896" y="0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Volný tvar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/>
        </p:nvSpPr>
        <p:spPr>
          <a:xfrm>
            <a:off x="-2364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Volný tvar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/>
        </p:nvSpPr>
        <p:spPr>
          <a:xfrm rot="5400000" flipH="1">
            <a:off x="11258144" y="5924144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/>
        </p:nvGrpSpPr>
        <p:grpSpPr>
          <a:xfrm>
            <a:off x="2587417" y="5590903"/>
            <a:ext cx="1572380" cy="1267097"/>
            <a:chOff x="7413403" y="4976359"/>
            <a:chExt cx="2334986" cy="1881641"/>
          </a:xfrm>
        </p:grpSpPr>
        <p:sp>
          <p:nvSpPr>
            <p:cNvPr id="7" name="Volný tvar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cs-CZ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Volný tvar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cs-CZ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Zástupný symbol pro datum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11" name="Zástupný symbol pro zápatí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683787" y="2526318"/>
            <a:ext cx="3173279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167493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83788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00082" y="2526318"/>
            <a:ext cx="3173279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A896DA2E-4448-254C-86D1-9E16E63CC6A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00083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084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sle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122363"/>
            <a:ext cx="6220278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02038"/>
            <a:ext cx="6220277" cy="2247219"/>
          </a:xfrm>
        </p:spPr>
        <p:txBody>
          <a:bodyPr rtlCol="0">
            <a:noAutofit/>
          </a:bodyPr>
          <a:lstStyle>
            <a:lvl1pPr marL="0" indent="0" algn="l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/>
        </p:nvSpPr>
        <p:spPr>
          <a:xfrm>
            <a:off x="8264426" y="0"/>
            <a:ext cx="39275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/>
        </p:nvGrpSpPr>
        <p:grpSpPr>
          <a:xfrm>
            <a:off x="8264427" y="3685939"/>
            <a:ext cx="3927573" cy="3178856"/>
            <a:chOff x="9857014" y="13834"/>
            <a:chExt cx="2334986" cy="1881641"/>
          </a:xfrm>
        </p:grpSpPr>
        <p:sp>
          <p:nvSpPr>
            <p:cNvPr id="15" name="Volný tvar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cs-CZ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Volný tvar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cs-CZ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Volný tvar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Volný tvar 16">
            <a:extLst>
              <a:ext uri="{FF2B5EF4-FFF2-40B4-BE49-F238E27FC236}">
                <a16:creationId xmlns:a16="http://schemas.microsoft.com/office/drawing/2014/main" id="{39563C76-BC00-DE47-88F5-C24D3CE3325A}"/>
              </a:ext>
            </a:extLst>
          </p:cNvPr>
          <p:cNvSpPr/>
          <p:nvPr/>
        </p:nvSpPr>
        <p:spPr>
          <a:xfrm>
            <a:off x="10228214" y="-1"/>
            <a:ext cx="1963787" cy="3178856"/>
          </a:xfrm>
          <a:custGeom>
            <a:avLst/>
            <a:gdLst>
              <a:gd name="connsiteX0" fmla="*/ 0 w 1963787"/>
              <a:gd name="connsiteY0" fmla="*/ 0 h 3178856"/>
              <a:gd name="connsiteX1" fmla="*/ 1963787 w 1963787"/>
              <a:gd name="connsiteY1" fmla="*/ 0 h 3178856"/>
              <a:gd name="connsiteX2" fmla="*/ 1963787 w 1963787"/>
              <a:gd name="connsiteY2" fmla="*/ 1967129 h 3178856"/>
              <a:gd name="connsiteX3" fmla="*/ 1963787 w 1963787"/>
              <a:gd name="connsiteY3" fmla="*/ 2349671 h 3178856"/>
              <a:gd name="connsiteX4" fmla="*/ 1963787 w 1963787"/>
              <a:gd name="connsiteY4" fmla="*/ 3178856 h 3178856"/>
              <a:gd name="connsiteX5" fmla="*/ 1963753 w 1963787"/>
              <a:gd name="connsiteY5" fmla="*/ 3178856 h 3178856"/>
              <a:gd name="connsiteX6" fmla="*/ 1763002 w 1963787"/>
              <a:gd name="connsiteY6" fmla="*/ 3168629 h 3178856"/>
              <a:gd name="connsiteX7" fmla="*/ 0 w 1963787"/>
              <a:gd name="connsiteY7" fmla="*/ 1197921 h 3178856"/>
              <a:gd name="connsiteX8" fmla="*/ 0 w 1963787"/>
              <a:gd name="connsiteY8" fmla="*/ 1039961 h 3178856"/>
              <a:gd name="connsiteX9" fmla="*/ 0 w 1963787"/>
              <a:gd name="connsiteY9" fmla="*/ 0 h 317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63787" h="3178856">
                <a:moveTo>
                  <a:pt x="0" y="0"/>
                </a:moveTo>
                <a:lnTo>
                  <a:pt x="1963787" y="0"/>
                </a:lnTo>
                <a:lnTo>
                  <a:pt x="1963787" y="1967129"/>
                </a:lnTo>
                <a:lnTo>
                  <a:pt x="1963787" y="2349671"/>
                </a:lnTo>
                <a:lnTo>
                  <a:pt x="1963787" y="3178856"/>
                </a:lnTo>
                <a:lnTo>
                  <a:pt x="1963753" y="3178856"/>
                </a:lnTo>
                <a:lnTo>
                  <a:pt x="1763002" y="3168629"/>
                </a:lnTo>
                <a:cubicBezTo>
                  <a:pt x="772749" y="3067186"/>
                  <a:pt x="0" y="2223585"/>
                  <a:pt x="0" y="1197921"/>
                </a:cubicBezTo>
                <a:lnTo>
                  <a:pt x="0" y="1039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18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6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17467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Volný tvar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Volný tvar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Volný tvar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Volný tvar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cs-CZ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Volný tvar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cs-CZ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Zástupný symbol pro datum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11" name="Zástupný symbol pro zápatí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2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2A62587F-7496-384A-AF40-18FC8CF0709D}"/>
              </a:ext>
            </a:extLst>
          </p:cNvPr>
          <p:cNvSpPr/>
          <p:nvPr/>
        </p:nvSpPr>
        <p:spPr>
          <a:xfrm>
            <a:off x="0" y="2286002"/>
            <a:ext cx="1220882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Volný tvar 11">
            <a:extLst>
              <a:ext uri="{FF2B5EF4-FFF2-40B4-BE49-F238E27FC236}">
                <a16:creationId xmlns:a16="http://schemas.microsoft.com/office/drawing/2014/main" id="{84DB028B-A475-224B-B675-A15A56CAD0BF}"/>
              </a:ext>
            </a:extLst>
          </p:cNvPr>
          <p:cNvSpPr/>
          <p:nvPr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Volný tvar 13">
            <a:extLst>
              <a:ext uri="{FF2B5EF4-FFF2-40B4-BE49-F238E27FC236}">
                <a16:creationId xmlns:a16="http://schemas.microsoft.com/office/drawing/2014/main" id="{61C34955-105B-4D4D-B51D-754C5D38A85D}"/>
              </a:ext>
            </a:extLst>
          </p:cNvPr>
          <p:cNvSpPr/>
          <p:nvPr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Volný tvar 14">
            <a:extLst>
              <a:ext uri="{FF2B5EF4-FFF2-40B4-BE49-F238E27FC236}">
                <a16:creationId xmlns:a16="http://schemas.microsoft.com/office/drawing/2014/main" id="{2734DEB1-EC02-2E42-9292-4ADD115060A5}"/>
              </a:ext>
            </a:extLst>
          </p:cNvPr>
          <p:cNvSpPr/>
          <p:nvPr/>
        </p:nvSpPr>
        <p:spPr>
          <a:xfrm rot="5400000" flipH="1" flipV="1">
            <a:off x="10344100" y="438098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67492" y="2653167"/>
            <a:ext cx="9779183" cy="3436483"/>
          </a:xfrm>
        </p:spPr>
        <p:txBody>
          <a:bodyPr rtlCol="0"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18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dpis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olný tvar 22">
            <a:extLst>
              <a:ext uri="{FF2B5EF4-FFF2-40B4-BE49-F238E27FC236}">
                <a16:creationId xmlns:a16="http://schemas.microsoft.com/office/drawing/2014/main" id="{067EACEC-C2DD-EA42-8504-176673AD1F20}"/>
              </a:ext>
            </a:extLst>
          </p:cNvPr>
          <p:cNvSpPr/>
          <p:nvPr/>
        </p:nvSpPr>
        <p:spPr>
          <a:xfrm>
            <a:off x="0" y="0"/>
            <a:ext cx="8025490" cy="6858000"/>
          </a:xfrm>
          <a:custGeom>
            <a:avLst/>
            <a:gdLst>
              <a:gd name="connsiteX0" fmla="*/ 0 w 8025490"/>
              <a:gd name="connsiteY0" fmla="*/ 0 h 6858000"/>
              <a:gd name="connsiteX1" fmla="*/ 4596490 w 8025490"/>
              <a:gd name="connsiteY1" fmla="*/ 0 h 6858000"/>
              <a:gd name="connsiteX2" fmla="*/ 8025490 w 8025490"/>
              <a:gd name="connsiteY2" fmla="*/ 3429000 h 6858000"/>
              <a:gd name="connsiteX3" fmla="*/ 4596490 w 8025490"/>
              <a:gd name="connsiteY3" fmla="*/ 6858000 h 6858000"/>
              <a:gd name="connsiteX4" fmla="*/ 0 w 80254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5490" h="685800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059400"/>
            <a:ext cx="6245912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4" y="3539075"/>
            <a:ext cx="6245912" cy="1406101"/>
          </a:xfrm>
        </p:spPr>
        <p:txBody>
          <a:bodyPr rtlCol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89843C7E-5704-7A46-8974-F3BFA42E7310}"/>
              </a:ext>
            </a:extLst>
          </p:cNvPr>
          <p:cNvGrpSpPr/>
          <p:nvPr/>
        </p:nvGrpSpPr>
        <p:grpSpPr>
          <a:xfrm rot="16200000">
            <a:off x="8286528" y="2207195"/>
            <a:ext cx="3032351" cy="2443610"/>
            <a:chOff x="9857014" y="13834"/>
            <a:chExt cx="2334986" cy="1881641"/>
          </a:xfrm>
        </p:grpSpPr>
        <p:sp>
          <p:nvSpPr>
            <p:cNvPr id="15" name="Volný tvar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cs-CZ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Volný tvar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cs-CZ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Volný tvar 16">
            <a:extLst>
              <a:ext uri="{FF2B5EF4-FFF2-40B4-BE49-F238E27FC236}">
                <a16:creationId xmlns:a16="http://schemas.microsoft.com/office/drawing/2014/main" id="{0B179973-08D2-EF40-B516-35E75E906394}"/>
              </a:ext>
            </a:extLst>
          </p:cNvPr>
          <p:cNvSpPr/>
          <p:nvPr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Volný tvar 17">
            <a:extLst>
              <a:ext uri="{FF2B5EF4-FFF2-40B4-BE49-F238E27FC236}">
                <a16:creationId xmlns:a16="http://schemas.microsoft.com/office/drawing/2014/main" id="{6C811FF3-E48A-194D-8022-65F8C3A17449}"/>
              </a:ext>
            </a:extLst>
          </p:cNvPr>
          <p:cNvSpPr/>
          <p:nvPr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09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1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Volný tvar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Volný tvar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ástupný symbol pro datum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11" name="Zástupný symbol pro zápatí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93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ABA2A58C-57B7-834C-8F5C-3299322411B1}"/>
              </a:ext>
            </a:extLst>
          </p:cNvPr>
          <p:cNvGrpSpPr/>
          <p:nvPr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Volný tvar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cs-CZ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Volný tvar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cs-CZ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3"/>
            <a:ext cx="9779182" cy="3366813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0" name="Zástupný symbol pro datum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11" name="Zástupný symbol pro zápatí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8721" y="1684338"/>
            <a:ext cx="8594558" cy="2810460"/>
          </a:xfrm>
        </p:spPr>
        <p:txBody>
          <a:bodyPr rtlCol="0"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19405"/>
            <a:ext cx="1364297" cy="1094521"/>
          </a:xfrm>
        </p:spPr>
        <p:txBody>
          <a:bodyPr rtlCol="0"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cs-CZ" noProof="0"/>
              <a:t>„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1813" y="4494213"/>
            <a:ext cx="3511550" cy="679450"/>
          </a:xfrm>
        </p:spPr>
        <p:txBody>
          <a:bodyPr rtlCol="0"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9" name="Zástupný symbol pro text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9104" y="3399692"/>
            <a:ext cx="1364297" cy="1094521"/>
          </a:xfrm>
        </p:spPr>
        <p:txBody>
          <a:bodyPr rtlCol="0"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cs-CZ" noProof="0"/>
              <a:t>“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35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ý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délník 29">
            <a:extLst>
              <a:ext uri="{FF2B5EF4-FFF2-40B4-BE49-F238E27FC236}">
                <a16:creationId xmlns:a16="http://schemas.microsoft.com/office/drawing/2014/main" id="{28C225EC-F6EF-1144-834A-F0B91974AA41}"/>
              </a:ext>
            </a:extLst>
          </p:cNvPr>
          <p:cNvSpPr/>
          <p:nvPr/>
        </p:nvSpPr>
        <p:spPr>
          <a:xfrm>
            <a:off x="0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1E40CEAF-B1BB-174E-A798-3BA60D9C04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430" y="381000"/>
            <a:ext cx="8401624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6" name="Zástupný symbol obrázku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227758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0" name="Zástupný symbol pro text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1" y="2426400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Jméno</a:t>
            </a:r>
          </a:p>
        </p:txBody>
      </p:sp>
      <p:sp>
        <p:nvSpPr>
          <p:cNvPr id="11" name="Zástupný symbol pro text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0" y="2811646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Pozice</a:t>
            </a:r>
          </a:p>
        </p:txBody>
      </p:sp>
      <p:sp>
        <p:nvSpPr>
          <p:cNvPr id="7" name="Zástupný symbol obrázku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5813" y="2227758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2" name="Zástupný symbol pro text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7" y="242256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Jméno</a:t>
            </a:r>
          </a:p>
        </p:txBody>
      </p:sp>
      <p:sp>
        <p:nvSpPr>
          <p:cNvPr id="13" name="Zástupný symbol pro text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Pozice</a:t>
            </a:r>
          </a:p>
        </p:txBody>
      </p:sp>
      <p:sp>
        <p:nvSpPr>
          <p:cNvPr id="8" name="Zástupný symbol obrázku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0429" y="4254273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4" name="Zástupný symbol pro text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1" y="4498793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Jméno</a:t>
            </a:r>
          </a:p>
        </p:txBody>
      </p:sp>
      <p:sp>
        <p:nvSpPr>
          <p:cNvPr id="15" name="Zástupný symbol pro text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0" y="4884039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Pozice</a:t>
            </a:r>
          </a:p>
        </p:txBody>
      </p:sp>
      <p:sp>
        <p:nvSpPr>
          <p:cNvPr id="9" name="Zástupný symbol obrázku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5813" y="4254273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6" name="Zástupný symbol pro text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7" y="4498793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Jméno</a:t>
            </a:r>
          </a:p>
        </p:txBody>
      </p:sp>
      <p:sp>
        <p:nvSpPr>
          <p:cNvPr id="17" name="Zástupný symbol pro text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9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Pozice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569803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6" y="6356350"/>
            <a:ext cx="4114800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Volný tvar 18">
            <a:extLst>
              <a:ext uri="{FF2B5EF4-FFF2-40B4-BE49-F238E27FC236}">
                <a16:creationId xmlns:a16="http://schemas.microsoft.com/office/drawing/2014/main" id="{AAB3BC7E-B34F-EF47-B125-1574C5484E22}"/>
              </a:ext>
            </a:extLst>
          </p:cNvPr>
          <p:cNvSpPr/>
          <p:nvPr/>
        </p:nvSpPr>
        <p:spPr>
          <a:xfrm rot="16200000" flipV="1">
            <a:off x="9499940" y="355410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Volný tvar 20">
            <a:extLst>
              <a:ext uri="{FF2B5EF4-FFF2-40B4-BE49-F238E27FC236}">
                <a16:creationId xmlns:a16="http://schemas.microsoft.com/office/drawing/2014/main" id="{7CBC82D0-4F72-C649-8B7F-D4B087957B6C}"/>
              </a:ext>
            </a:extLst>
          </p:cNvPr>
          <p:cNvSpPr/>
          <p:nvPr/>
        </p:nvSpPr>
        <p:spPr>
          <a:xfrm flipH="1">
            <a:off x="10866436" y="1879977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Volný tvar 24">
            <a:extLst>
              <a:ext uri="{FF2B5EF4-FFF2-40B4-BE49-F238E27FC236}">
                <a16:creationId xmlns:a16="http://schemas.microsoft.com/office/drawing/2014/main" id="{9383F23A-D872-2A4C-B386-A9D269BE694D}"/>
              </a:ext>
            </a:extLst>
          </p:cNvPr>
          <p:cNvSpPr/>
          <p:nvPr/>
        </p:nvSpPr>
        <p:spPr>
          <a:xfrm>
            <a:off x="11024507" y="-1664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9221FFDB-AAE2-5943-97A1-82D66AE05DB4}"/>
              </a:ext>
            </a:extLst>
          </p:cNvPr>
          <p:cNvSpPr/>
          <p:nvPr/>
        </p:nvSpPr>
        <p:spPr>
          <a:xfrm>
            <a:off x="10334091" y="2737752"/>
            <a:ext cx="1380830" cy="13808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Volný tvar 26">
            <a:extLst>
              <a:ext uri="{FF2B5EF4-FFF2-40B4-BE49-F238E27FC236}">
                <a16:creationId xmlns:a16="http://schemas.microsoft.com/office/drawing/2014/main" id="{2E58EEF7-63CA-A845-BAC4-9D3BE05918B5}"/>
              </a:ext>
            </a:extLst>
          </p:cNvPr>
          <p:cNvSpPr/>
          <p:nvPr/>
        </p:nvSpPr>
        <p:spPr>
          <a:xfrm rot="16200000" flipH="1">
            <a:off x="10667432" y="5333432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Volný tvar 27">
            <a:extLst>
              <a:ext uri="{FF2B5EF4-FFF2-40B4-BE49-F238E27FC236}">
                <a16:creationId xmlns:a16="http://schemas.microsoft.com/office/drawing/2014/main" id="{757A4624-D8ED-2E4B-AF8C-00DFA6A72D5F}"/>
              </a:ext>
            </a:extLst>
          </p:cNvPr>
          <p:cNvSpPr/>
          <p:nvPr/>
        </p:nvSpPr>
        <p:spPr>
          <a:xfrm flipV="1">
            <a:off x="9857012" y="3651505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Volný tvar 28">
            <a:extLst>
              <a:ext uri="{FF2B5EF4-FFF2-40B4-BE49-F238E27FC236}">
                <a16:creationId xmlns:a16="http://schemas.microsoft.com/office/drawing/2014/main" id="{DF312EF8-91BE-5946-BE31-8CFE107A2FEA}"/>
              </a:ext>
            </a:extLst>
          </p:cNvPr>
          <p:cNvSpPr/>
          <p:nvPr/>
        </p:nvSpPr>
        <p:spPr>
          <a:xfrm flipH="1" flipV="1">
            <a:off x="9857013" y="4976359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cs-CZ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42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lý tý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Nadpis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430" y="381000"/>
            <a:ext cx="10678142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6" name="Zástupný symbol obrázku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31" name="Zástupný symbol pro text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Jméno</a:t>
            </a:r>
          </a:p>
        </p:txBody>
      </p:sp>
      <p:sp>
        <p:nvSpPr>
          <p:cNvPr id="32" name="Zástupný symbol pro text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Pozice</a:t>
            </a:r>
          </a:p>
        </p:txBody>
      </p:sp>
      <p:sp>
        <p:nvSpPr>
          <p:cNvPr id="33" name="Zástupný symbol obrázku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34" name="Zástupný symbol pro text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Jméno</a:t>
            </a:r>
          </a:p>
        </p:txBody>
      </p:sp>
      <p:sp>
        <p:nvSpPr>
          <p:cNvPr id="35" name="Zástupný symbol pro text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Pozice</a:t>
            </a:r>
          </a:p>
        </p:txBody>
      </p:sp>
      <p:sp>
        <p:nvSpPr>
          <p:cNvPr id="36" name="Zástupný symbol obrázku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37" name="Zástupný symbol pro text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Jméno</a:t>
            </a:r>
          </a:p>
        </p:txBody>
      </p:sp>
      <p:sp>
        <p:nvSpPr>
          <p:cNvPr id="38" name="Zástupný symbol pro text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Pozice</a:t>
            </a:r>
          </a:p>
        </p:txBody>
      </p:sp>
      <p:sp>
        <p:nvSpPr>
          <p:cNvPr id="39" name="Zástupný symbol obrázku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5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0" name="Zástupný symbol pro text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Jméno</a:t>
            </a:r>
          </a:p>
        </p:txBody>
      </p:sp>
      <p:sp>
        <p:nvSpPr>
          <p:cNvPr id="41" name="Zástupný symbol pro text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Pozice</a:t>
            </a:r>
          </a:p>
        </p:txBody>
      </p:sp>
      <p:sp>
        <p:nvSpPr>
          <p:cNvPr id="42" name="Zástupný symbol obrázku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3" name="Zástupný symbol pro text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Jméno</a:t>
            </a:r>
          </a:p>
        </p:txBody>
      </p:sp>
      <p:sp>
        <p:nvSpPr>
          <p:cNvPr id="44" name="Zástupný symbol pro text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Pozice</a:t>
            </a:r>
          </a:p>
        </p:txBody>
      </p:sp>
      <p:sp>
        <p:nvSpPr>
          <p:cNvPr id="45" name="Zástupný symbol obrázku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6" name="Zástupný symbol pro text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Jméno</a:t>
            </a:r>
          </a:p>
        </p:txBody>
      </p:sp>
      <p:sp>
        <p:nvSpPr>
          <p:cNvPr id="47" name="Zástupný symbol pro text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Pozice</a:t>
            </a:r>
          </a:p>
        </p:txBody>
      </p:sp>
      <p:sp>
        <p:nvSpPr>
          <p:cNvPr id="48" name="Zástupný symbol obrázku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9" name="Zástupný symbol pro text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Jméno</a:t>
            </a:r>
          </a:p>
        </p:txBody>
      </p:sp>
      <p:sp>
        <p:nvSpPr>
          <p:cNvPr id="50" name="Zástupný symbol pro text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Pozice</a:t>
            </a:r>
          </a:p>
        </p:txBody>
      </p:sp>
      <p:sp>
        <p:nvSpPr>
          <p:cNvPr id="51" name="Zástupný symbol obrázku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5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52" name="Zástupný symbol pro text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Jméno</a:t>
            </a:r>
          </a:p>
        </p:txBody>
      </p:sp>
      <p:sp>
        <p:nvSpPr>
          <p:cNvPr id="53" name="Zástupný symbol pro text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cs-CZ" noProof="0"/>
              <a:t>Pozice</a:t>
            </a:r>
          </a:p>
        </p:txBody>
      </p:sp>
      <p:sp>
        <p:nvSpPr>
          <p:cNvPr id="18" name="Zástupný symbol pro datum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22" name="Zástupný symbol pro zápatí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Zástupný symbol pro číslo snímku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5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28473B-3EB8-4243-84A2-BF97BF250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736" y="3278080"/>
            <a:ext cx="9817861" cy="1646302"/>
          </a:xfrm>
        </p:spPr>
        <p:txBody>
          <a:bodyPr/>
          <a:lstStyle/>
          <a:p>
            <a:pPr algn="ctr"/>
            <a:br>
              <a:rPr lang="cs-CZ" b="1" dirty="0">
                <a:solidFill>
                  <a:schemeClr val="tx1"/>
                </a:solidFill>
              </a:rPr>
            </a:b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>„Rozvoj komunitní 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>práce v Majetíně“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sz="1050" b="1" dirty="0">
                <a:solidFill>
                  <a:schemeClr val="tx1"/>
                </a:solidFill>
              </a:rPr>
              <a:t>.</a:t>
            </a:r>
            <a:br>
              <a:rPr lang="cs-CZ" b="1" dirty="0">
                <a:solidFill>
                  <a:schemeClr val="tx1"/>
                </a:solidFill>
              </a:rPr>
            </a:b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423EB4-DB12-4808-9C6D-E7F07FE8E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9079" y1="13713" x2="19079" y2="13713"/>
                        <a14:foregroundMark x1="19413" y1="13713" x2="97065" y2="63195"/>
                        <a14:foregroundMark x1="38492" y1="88124" x2="88259" y2="59378"/>
                        <a14:foregroundMark x1="81121" y1="12912" x2="69179" y2="56975"/>
                        <a14:foregroundMark x1="2335" y1="27992" x2="98199" y2="28794"/>
                        <a14:foregroundMark x1="94263" y1="28605" x2="94263" y2="64185"/>
                        <a14:foregroundMark x1="14543" y1="23374" x2="11741" y2="69604"/>
                        <a14:foregroundMark x1="43562" y1="37276" x2="40160" y2="68426"/>
                        <a14:foregroundMark x1="21081" y1="39444" x2="42428" y2="47926"/>
                        <a14:foregroundMark x1="58639" y1="75071" x2="78319" y2="78652"/>
                        <a14:foregroundMark x1="87992" y1="62771" x2="87992" y2="75071"/>
                        <a14:foregroundMark x1="86858" y1="72620" x2="62642" y2="64797"/>
                        <a14:foregroundMark x1="8272" y1="5090" x2="8272" y2="5090"/>
                        <a14:foregroundMark x1="12008" y1="5467" x2="12008" y2="5467"/>
                        <a14:foregroundMark x1="21681" y1="6315" x2="21681" y2="6315"/>
                        <a14:foregroundMark x1="29620" y1="5702" x2="29953" y2="3864"/>
                        <a14:foregroundMark x1="5470" y1="2875" x2="7138" y2="4100"/>
                        <a14:foregroundMark x1="13142" y1="2875" x2="17145" y2="4901"/>
                        <a14:foregroundMark x1="20547" y1="3299" x2="20547" y2="5467"/>
                        <a14:foregroundMark x1="44696" y1="4665" x2="45297" y2="6880"/>
                        <a14:foregroundMark x1="49566" y1="4288" x2="49566" y2="9331"/>
                        <a14:foregroundMark x1="56371" y1="4477" x2="52702" y2="8294"/>
                        <a14:foregroundMark x1="42161" y1="3864" x2="43296" y2="4477"/>
                        <a14:foregroundMark x1="67178" y1="5467" x2="67178" y2="5467"/>
                        <a14:foregroundMark x1="71448" y1="5467" x2="71448" y2="5467"/>
                        <a14:foregroundMark x1="75183" y1="6315" x2="71781" y2="6079"/>
                        <a14:foregroundMark x1="81454" y1="4100" x2="81454" y2="9519"/>
                        <a14:foregroundMark x1="87725" y1="4665" x2="87725" y2="8294"/>
                        <a14:foregroundMark x1="88259" y1="1272" x2="88859" y2="660"/>
                        <a14:foregroundMark x1="94530" y1="5278" x2="97065" y2="7917"/>
                        <a14:foregroundMark x1="26818" y1="44675" x2="49566" y2="87936"/>
                        <a14:backgroundMark x1="14276" y1="8718" x2="14276" y2="8718"/>
                        <a14:backgroundMark x1="56971" y1="6692" x2="56971" y2="6692"/>
                        <a14:backgroundMark x1="15143" y1="4901" x2="15143" y2="4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597" y="126047"/>
            <a:ext cx="557797" cy="7896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CA2B75B-ED16-48F4-B972-D63D8B93A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950" y="0"/>
            <a:ext cx="5025634" cy="104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79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D8E12-C67E-48C5-B78B-E5C7FF8D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4" y="1755313"/>
            <a:ext cx="995256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400" dirty="0"/>
          </a:p>
          <a:p>
            <a:r>
              <a:rPr lang="cs-CZ" sz="3200" dirty="0"/>
              <a:t>1</a:t>
            </a:r>
            <a:r>
              <a:rPr lang="cs-CZ" sz="3200" b="1" dirty="0"/>
              <a:t>. Mapování potřeb obyvatel</a:t>
            </a:r>
          </a:p>
          <a:p>
            <a:endParaRPr lang="cs-CZ" sz="3200" dirty="0"/>
          </a:p>
          <a:p>
            <a:pPr marL="2171700" lvl="4" indent="-457200">
              <a:buFont typeface="Wingdings" panose="05000000000000000000" pitchFamily="2" charset="2"/>
              <a:buChar char="q"/>
            </a:pPr>
            <a:r>
              <a:rPr lang="cs-CZ" sz="2800" dirty="0"/>
              <a:t>Dotazníková šetření 3x</a:t>
            </a:r>
          </a:p>
          <a:p>
            <a:pPr marL="2171700" lvl="4" indent="-457200">
              <a:buFont typeface="Wingdings" panose="05000000000000000000" pitchFamily="2" charset="2"/>
              <a:buChar char="q"/>
            </a:pPr>
            <a:r>
              <a:rPr lang="cs-CZ" sz="2800" dirty="0"/>
              <a:t>Anketky</a:t>
            </a:r>
          </a:p>
          <a:p>
            <a:pPr marL="2171700" lvl="4" indent="-457200">
              <a:buFont typeface="Wingdings" panose="05000000000000000000" pitchFamily="2" charset="2"/>
              <a:buChar char="q"/>
            </a:pPr>
            <a:r>
              <a:rPr lang="cs-CZ" sz="2800" dirty="0"/>
              <a:t>Rozhovory</a:t>
            </a:r>
          </a:p>
          <a:p>
            <a:pPr marL="2171700" lvl="4" indent="-457200">
              <a:buFont typeface="Wingdings" panose="05000000000000000000" pitchFamily="2" charset="2"/>
              <a:buChar char="q"/>
            </a:pPr>
            <a:r>
              <a:rPr lang="cs-CZ" sz="2800" dirty="0"/>
              <a:t>Veřejná setkání 6x</a:t>
            </a:r>
          </a:p>
          <a:p>
            <a:pPr marL="0" indent="0">
              <a:buNone/>
            </a:pPr>
            <a:endParaRPr lang="cs-CZ" sz="2800" dirty="0"/>
          </a:p>
          <a:p>
            <a:endParaRPr lang="cs-CZ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3289E07-20E9-4EEC-B365-50CE9FB64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791" y="1752651"/>
            <a:ext cx="5022369" cy="3352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92006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90A78322-89FA-4B48-A639-B9519DD5F8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7426344"/>
              </p:ext>
            </p:extLst>
          </p:nvPr>
        </p:nvGraphicFramePr>
        <p:xfrm>
          <a:off x="0" y="128587"/>
          <a:ext cx="9648826" cy="660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7DBA2809-ED16-47E6-9097-631193BF0E83}"/>
              </a:ext>
            </a:extLst>
          </p:cNvPr>
          <p:cNvSpPr txBox="1"/>
          <p:nvPr/>
        </p:nvSpPr>
        <p:spPr>
          <a:xfrm>
            <a:off x="11058406" y="128587"/>
            <a:ext cx="800219" cy="683418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Graf z dotazníkového šetření </a:t>
            </a:r>
          </a:p>
        </p:txBody>
      </p:sp>
    </p:spTree>
    <p:extLst>
      <p:ext uri="{BB962C8B-B14F-4D97-AF65-F5344CB8AC3E}">
        <p14:creationId xmlns:p14="http://schemas.microsoft.com/office/powerpoint/2010/main" val="1449738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7DA314B-2BDF-62E3-D725-5B67B2124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303211"/>
            <a:ext cx="4555331" cy="6073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7461A23-3A57-7855-8FA9-75D3AB89A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844" y="392113"/>
            <a:ext cx="4488655" cy="5984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1294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D8E12-C67E-48C5-B78B-E5C7FF8D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4" y="1755313"/>
            <a:ext cx="995256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800" dirty="0"/>
          </a:p>
          <a:p>
            <a:endParaRPr lang="cs-CZ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971D556-B824-EF1F-C96F-A8F2286F7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90" y="57664"/>
            <a:ext cx="5186286" cy="3880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5F11AA-16F1-FBD7-7D1C-7DFD21CC6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976" y="2371211"/>
            <a:ext cx="5919107" cy="4429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9162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D8E12-C67E-48C5-B78B-E5C7FF8D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4" y="1755313"/>
            <a:ext cx="995256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800" dirty="0"/>
          </a:p>
          <a:p>
            <a:endParaRPr lang="cs-CZ" sz="2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6AFAF5A-43CB-4B00-941A-9D0C6AA76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8" t="20138" r="21667" b="16250"/>
          <a:stretch/>
        </p:blipFill>
        <p:spPr>
          <a:xfrm>
            <a:off x="133350" y="86913"/>
            <a:ext cx="5525569" cy="3732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A41BAB3-E632-41D7-87A1-AEC50EB17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899" y="2217773"/>
            <a:ext cx="5210175" cy="3907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6244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D8E12-C67E-48C5-B78B-E5C7FF8D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4" y="964737"/>
            <a:ext cx="9952566" cy="5569227"/>
          </a:xfrm>
        </p:spPr>
        <p:txBody>
          <a:bodyPr>
            <a:normAutofit/>
          </a:bodyPr>
          <a:lstStyle/>
          <a:p>
            <a:r>
              <a:rPr lang="cs-CZ" sz="3200" dirty="0"/>
              <a:t>2. </a:t>
            </a:r>
            <a:r>
              <a:rPr lang="cs-CZ" sz="3200" b="1" dirty="0"/>
              <a:t>Pracovní skupina Komunitní centrum </a:t>
            </a:r>
          </a:p>
          <a:p>
            <a:pPr marL="2171700" lvl="5" indent="0">
              <a:buNone/>
            </a:pPr>
            <a:endParaRPr lang="cs-CZ" sz="1000" dirty="0"/>
          </a:p>
          <a:p>
            <a:pPr marL="2628900" lvl="5" indent="-457200">
              <a:buFont typeface="Wingdings" panose="05000000000000000000" pitchFamily="2" charset="2"/>
              <a:buChar char="q"/>
            </a:pPr>
            <a:r>
              <a:rPr lang="cs-CZ" sz="2800" dirty="0"/>
              <a:t>9 členů z řad obyvatel</a:t>
            </a:r>
          </a:p>
          <a:p>
            <a:pPr marL="2628900" lvl="5" indent="-457200">
              <a:buFont typeface="Wingdings" panose="05000000000000000000" pitchFamily="2" charset="2"/>
              <a:buChar char="q"/>
            </a:pPr>
            <a:r>
              <a:rPr lang="cs-CZ" sz="2800" dirty="0"/>
              <a:t>Proběhlo 14 setkání</a:t>
            </a:r>
          </a:p>
          <a:p>
            <a:pPr marL="2628900" lvl="5" indent="-457200">
              <a:buFont typeface="Wingdings" panose="05000000000000000000" pitchFamily="2" charset="2"/>
              <a:buChar char="q"/>
            </a:pPr>
            <a:r>
              <a:rPr lang="cs-CZ" sz="2800" dirty="0"/>
              <a:t>Zformování společných cílů komunity</a:t>
            </a:r>
          </a:p>
          <a:p>
            <a:pPr marL="2628900" lvl="5" indent="-457200">
              <a:buFont typeface="Wingdings" panose="05000000000000000000" pitchFamily="2" charset="2"/>
              <a:buChar char="q"/>
            </a:pPr>
            <a:r>
              <a:rPr lang="cs-CZ" sz="2800" dirty="0"/>
              <a:t>Nastavování zajištění provozu komunitního centra</a:t>
            </a:r>
          </a:p>
          <a:p>
            <a:pPr marL="2628900" lvl="5" indent="-457200">
              <a:buFont typeface="Wingdings" panose="05000000000000000000" pitchFamily="2" charset="2"/>
              <a:buChar char="q"/>
            </a:pPr>
            <a:r>
              <a:rPr lang="cs-CZ" sz="2800" dirty="0"/>
              <a:t>Soutěž o logo KC</a:t>
            </a:r>
          </a:p>
          <a:p>
            <a:pPr marL="2628900" lvl="5" indent="-457200">
              <a:buFont typeface="Wingdings" panose="05000000000000000000" pitchFamily="2" charset="2"/>
              <a:buChar char="q"/>
            </a:pPr>
            <a:r>
              <a:rPr lang="cs-CZ" sz="2800" dirty="0"/>
              <a:t>Tvorba zakládacích dokumentů KC</a:t>
            </a:r>
          </a:p>
          <a:p>
            <a:pPr marL="2628900" lvl="5" indent="-457200">
              <a:buFont typeface="Wingdings" panose="05000000000000000000" pitchFamily="2" charset="2"/>
              <a:buChar char="q"/>
            </a:pPr>
            <a:r>
              <a:rPr lang="cs-CZ" sz="2800" dirty="0"/>
              <a:t>Hledání sponzorů</a:t>
            </a:r>
          </a:p>
          <a:p>
            <a:pPr marL="2628900" lvl="5" indent="-457200">
              <a:buFont typeface="Wingdings" panose="05000000000000000000" pitchFamily="2" charset="2"/>
              <a:buChar char="q"/>
            </a:pPr>
            <a:endParaRPr lang="cs-CZ" sz="2800" dirty="0"/>
          </a:p>
          <a:p>
            <a:pPr marL="2171700" lvl="5" indent="0">
              <a:buNone/>
            </a:pPr>
            <a:endParaRPr lang="cs-CZ" sz="2800" dirty="0"/>
          </a:p>
          <a:p>
            <a:pPr lvl="5" indent="-342900">
              <a:buFont typeface="Wingdings" panose="05000000000000000000" pitchFamily="2" charset="2"/>
              <a:buChar char="q"/>
            </a:pPr>
            <a:endParaRPr lang="cs-CZ" sz="28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641356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2692FEA-7A5F-4EA3-A43F-C4FA96300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304800"/>
            <a:ext cx="4318000" cy="323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498C1EC-2711-4E30-9D87-640288F6F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910" y="304800"/>
            <a:ext cx="4314165" cy="323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50F5F33-40AA-456F-828B-3F6091107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020" y="492830"/>
            <a:ext cx="2180166" cy="2906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95EA162-FD39-4FEF-BE24-B1AABAB910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406" b="21179"/>
          <a:stretch/>
        </p:blipFill>
        <p:spPr>
          <a:xfrm>
            <a:off x="2019960" y="3839968"/>
            <a:ext cx="5295900" cy="2598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C6B4DE5-50BA-42E1-92D9-C067955DD6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1020" y="3667820"/>
            <a:ext cx="2180167" cy="2943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9202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EF77529-9704-7205-238C-1C37FA607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08" r="2923" b="32234"/>
          <a:stretch/>
        </p:blipFill>
        <p:spPr>
          <a:xfrm>
            <a:off x="6737612" y="152401"/>
            <a:ext cx="4854313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2C387BA-995F-6A2E-9459-98FB8E89A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166" r="26457" b="35834"/>
          <a:stretch/>
        </p:blipFill>
        <p:spPr>
          <a:xfrm>
            <a:off x="3375287" y="2743200"/>
            <a:ext cx="6724650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061AC70-D6ED-D94B-0EE1-D5A858651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67" t="11388" r="6354" b="19723"/>
          <a:stretch/>
        </p:blipFill>
        <p:spPr>
          <a:xfrm rot="20685402">
            <a:off x="332187" y="527811"/>
            <a:ext cx="5368663" cy="3724275"/>
          </a:xfrm>
          <a:prstGeom prst="roundRect">
            <a:avLst>
              <a:gd name="adj" fmla="val 987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66045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518FC01-F055-1FA8-482D-BFC5C343CC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4" t="16389" r="15833" b="3611"/>
          <a:stretch/>
        </p:blipFill>
        <p:spPr>
          <a:xfrm>
            <a:off x="2709862" y="581025"/>
            <a:ext cx="6772275" cy="548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57929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D8E12-C67E-48C5-B78B-E5C7FF8D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02" y="830185"/>
            <a:ext cx="10866966" cy="68743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400" dirty="0"/>
          </a:p>
          <a:p>
            <a:r>
              <a:rPr lang="cs-CZ" sz="3200" b="1" dirty="0"/>
              <a:t>3. Tematické skupiny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Kulturní a společenské akce (7x)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Sportovní vyžití v obci (6x)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Vzdělávací aktivity (3x)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Aktivizace občanů v době pandemie (4x)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Zeleň v obci (enviromentální) (6x)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Dopravní situace v obci (2x)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Pomoc občanům v době krizové situace (9x)</a:t>
            </a:r>
          </a:p>
          <a:p>
            <a:endParaRPr lang="cs-CZ" sz="36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943260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DB38B2-F62F-4C3F-AF52-8E8EC715D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59" y="117440"/>
            <a:ext cx="10661034" cy="1445288"/>
          </a:xfrm>
        </p:spPr>
        <p:txBody>
          <a:bodyPr>
            <a:normAutofit/>
          </a:bodyPr>
          <a:lstStyle/>
          <a:p>
            <a:r>
              <a:rPr lang="cs-CZ" sz="4400" dirty="0"/>
              <a:t>Délka trvání projektu: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D8E12-C67E-48C5-B78B-E5C7FF8D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759" y="1562728"/>
            <a:ext cx="9952566" cy="3880773"/>
          </a:xfrm>
        </p:spPr>
        <p:txBody>
          <a:bodyPr>
            <a:normAutofit/>
          </a:bodyPr>
          <a:lstStyle/>
          <a:p>
            <a:r>
              <a:rPr lang="cs-CZ" sz="3600" dirty="0"/>
              <a:t>1.2.2020 – 31.12.2022</a:t>
            </a:r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7D13626-6541-4E6F-9BCD-2FE3636E6E2A}"/>
              </a:ext>
            </a:extLst>
          </p:cNvPr>
          <p:cNvSpPr txBox="1">
            <a:spLocks/>
          </p:cNvSpPr>
          <p:nvPr/>
        </p:nvSpPr>
        <p:spPr>
          <a:xfrm>
            <a:off x="215325" y="1827203"/>
            <a:ext cx="10661034" cy="1445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4400" dirty="0"/>
          </a:p>
          <a:p>
            <a:r>
              <a:rPr lang="cs-CZ" sz="4400" dirty="0"/>
              <a:t>Celková výše dotace:</a:t>
            </a:r>
          </a:p>
          <a:p>
            <a:endParaRPr lang="cs-CZ" sz="4400" dirty="0"/>
          </a:p>
          <a:p>
            <a:endParaRPr lang="cs-CZ" sz="44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58CAD78D-79DC-423F-B799-A19A670645FA}"/>
              </a:ext>
            </a:extLst>
          </p:cNvPr>
          <p:cNvSpPr txBox="1">
            <a:spLocks/>
          </p:cNvSpPr>
          <p:nvPr/>
        </p:nvSpPr>
        <p:spPr>
          <a:xfrm>
            <a:off x="267759" y="3134340"/>
            <a:ext cx="995256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/>
              <a:t>3.013.300,- Kč</a:t>
            </a:r>
            <a:endParaRPr lang="cs-CZ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B00413A0-2ADB-4325-ADC0-F95BF86F500F}"/>
              </a:ext>
            </a:extLst>
          </p:cNvPr>
          <p:cNvSpPr txBox="1">
            <a:spLocks/>
          </p:cNvSpPr>
          <p:nvPr/>
        </p:nvSpPr>
        <p:spPr>
          <a:xfrm>
            <a:off x="267759" y="3971209"/>
            <a:ext cx="10661034" cy="1445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400" dirty="0"/>
              <a:t>Z toho příspěvek obce:</a:t>
            </a:r>
          </a:p>
          <a:p>
            <a:endParaRPr lang="cs-CZ" sz="4400" dirty="0"/>
          </a:p>
          <a:p>
            <a:endParaRPr lang="cs-CZ" sz="4400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4CDAA336-1A0D-4FF3-A504-4833157122FD}"/>
              </a:ext>
            </a:extLst>
          </p:cNvPr>
          <p:cNvSpPr txBox="1">
            <a:spLocks/>
          </p:cNvSpPr>
          <p:nvPr/>
        </p:nvSpPr>
        <p:spPr>
          <a:xfrm>
            <a:off x="267759" y="4705952"/>
            <a:ext cx="995256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/>
              <a:t>150 665,- Kč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1918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E73FC7D-6251-4D97-A392-B243E727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020" y="0"/>
            <a:ext cx="2216150" cy="2991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F10A005-69E0-4368-B55C-0C26ACE28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118" y="765161"/>
            <a:ext cx="3305175" cy="2478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C85618-581F-452F-86A7-0D8FDB669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54" y="395593"/>
            <a:ext cx="3797932" cy="2848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BF9B84D-DB77-410B-8345-DE41F2721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1" y="3429000"/>
            <a:ext cx="3677660" cy="2751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7B574B9-DEE9-0422-B1BF-2638BDA61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0990" y="3244042"/>
            <a:ext cx="3677660" cy="2751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0563B91-0ADE-AA4D-B05C-BFA6D068CE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8779" y="3862212"/>
            <a:ext cx="3575766" cy="2677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8157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59B7D13-CABA-C1A5-A6A7-8A84BD643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93" r="5370" b="40834"/>
          <a:stretch/>
        </p:blipFill>
        <p:spPr>
          <a:xfrm>
            <a:off x="495300" y="266699"/>
            <a:ext cx="4867275" cy="2981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E275B3F-1B9A-7EF3-A3C4-7D865A8E94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3" t="-1" r="25417" b="40000"/>
          <a:stretch/>
        </p:blipFill>
        <p:spPr>
          <a:xfrm>
            <a:off x="5981700" y="1371600"/>
            <a:ext cx="5715000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E571588-A17C-7F61-ADC1-E98D5943D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28" t="10742" r="21250" b="11072"/>
          <a:stretch/>
        </p:blipFill>
        <p:spPr>
          <a:xfrm>
            <a:off x="495300" y="3386547"/>
            <a:ext cx="4867275" cy="3138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0421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BFF2498-BF2B-930D-9FE5-81142E29C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63"/>
          <a:stretch/>
        </p:blipFill>
        <p:spPr>
          <a:xfrm>
            <a:off x="542925" y="268061"/>
            <a:ext cx="4598580" cy="2865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7BF56DD-B173-A3BF-2C00-7F5118F68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7" t="1" r="23205" b="30371"/>
          <a:stretch/>
        </p:blipFill>
        <p:spPr>
          <a:xfrm>
            <a:off x="6280067" y="190500"/>
            <a:ext cx="4873708" cy="2943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325389D-9985-FC12-2FF3-5495C402AF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88"/>
          <a:stretch/>
        </p:blipFill>
        <p:spPr>
          <a:xfrm>
            <a:off x="1581149" y="3307175"/>
            <a:ext cx="8372475" cy="3177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5308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59BCD2-61D0-847C-E845-A55555656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8" t="26527" r="1875" b="17361"/>
          <a:stretch/>
        </p:blipFill>
        <p:spPr>
          <a:xfrm>
            <a:off x="219075" y="114300"/>
            <a:ext cx="7229475" cy="3420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41ABF30-1330-999B-2088-07FD08E325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66" r="24375" b="7084"/>
          <a:stretch/>
        </p:blipFill>
        <p:spPr>
          <a:xfrm>
            <a:off x="4772025" y="2569210"/>
            <a:ext cx="6410325" cy="4211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AB6FC15-68E0-25F0-AF7C-E46A55A05A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08" t="23472" r="11354" b="21667"/>
          <a:stretch/>
        </p:blipFill>
        <p:spPr>
          <a:xfrm>
            <a:off x="7579053" y="218916"/>
            <a:ext cx="4008109" cy="2245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3507913-4ED9-F3E8-A72C-211F466DEE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528" r="-350" b="55972"/>
          <a:stretch/>
        </p:blipFill>
        <p:spPr>
          <a:xfrm>
            <a:off x="219075" y="4000501"/>
            <a:ext cx="4526833" cy="2142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7145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3349D71-8D19-09FC-A369-ABECE8D61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725" y="3429000"/>
            <a:ext cx="3911600" cy="2933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B214957-4B44-CA62-5665-9F35CE47D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601" y="242775"/>
            <a:ext cx="3730776" cy="2798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0A4A1D2-6D24-1CD9-BD96-D0755D4EB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975" y="271978"/>
            <a:ext cx="3652900" cy="2739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ADAAEFE-2A81-3722-6BA0-922B86117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9823" y="3486150"/>
            <a:ext cx="3730776" cy="2798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C62774B-02D0-F83D-1EF4-A05A35B8B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1" y="3486150"/>
            <a:ext cx="3911600" cy="2933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55A4FD1-3F06-5C3C-EB81-6F614E3B6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52" y="242775"/>
            <a:ext cx="3730776" cy="2798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0940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52D4B4A-3011-3622-9C74-BFA4298B6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" y="196850"/>
            <a:ext cx="4080685" cy="271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D208095-A7F8-3E95-DAB0-D64FD69A7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858" y="196850"/>
            <a:ext cx="4080685" cy="271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4A507A3-9A4B-3577-569A-77B13E5183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01" t="2053" r="19824" b="20088"/>
          <a:stretch/>
        </p:blipFill>
        <p:spPr>
          <a:xfrm>
            <a:off x="8975725" y="57150"/>
            <a:ext cx="3048000" cy="3371850"/>
          </a:xfrm>
          <a:prstGeom prst="roundRect">
            <a:avLst>
              <a:gd name="adj" fmla="val 260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B857A28-E6B6-C16D-0A65-2D1E53517A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971" r="9387"/>
          <a:stretch/>
        </p:blipFill>
        <p:spPr>
          <a:xfrm>
            <a:off x="168275" y="3143250"/>
            <a:ext cx="4512583" cy="2679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5A59DC0-8CE9-F8F7-60C0-CCFA55F3B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619" y="3143250"/>
            <a:ext cx="4023479" cy="2679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62CD238-C041-DFDC-EC65-6BF06B9757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02" t="1393" r="15282" b="6232"/>
          <a:stretch/>
        </p:blipFill>
        <p:spPr>
          <a:xfrm>
            <a:off x="9014732" y="3730625"/>
            <a:ext cx="3008993" cy="271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0610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AEA3156-26C8-7465-2F78-C7F2C03DB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70" t="17204" r="4919" b="7466"/>
          <a:stretch/>
        </p:blipFill>
        <p:spPr>
          <a:xfrm>
            <a:off x="6934887" y="236443"/>
            <a:ext cx="2811095" cy="3795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419B5D5-C56C-3B3F-960F-CEEC73C4F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51" y="109500"/>
            <a:ext cx="2323374" cy="3506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064385F-80A6-0ECD-1E8E-47591E2D0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827"/>
          <a:stretch/>
        </p:blipFill>
        <p:spPr>
          <a:xfrm>
            <a:off x="3667599" y="236443"/>
            <a:ext cx="2811094" cy="288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F1148AE-5442-70FA-E523-3E4302148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8" y="4257675"/>
            <a:ext cx="2905149" cy="2178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27CC29E-0DD8-1AAB-B7B6-5C8178D91B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50" t="15468"/>
          <a:stretch/>
        </p:blipFill>
        <p:spPr>
          <a:xfrm>
            <a:off x="10014207" y="236443"/>
            <a:ext cx="1996890" cy="352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45E5142-E26F-E675-C341-34833F29C7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555"/>
          <a:stretch/>
        </p:blipFill>
        <p:spPr>
          <a:xfrm>
            <a:off x="3560673" y="3616480"/>
            <a:ext cx="3173961" cy="3087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4EEB46B-2CBB-0F72-7D92-7A97005090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500" b="20000"/>
          <a:stretch/>
        </p:blipFill>
        <p:spPr>
          <a:xfrm>
            <a:off x="8168149" y="4132189"/>
            <a:ext cx="296310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53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C562345-29AA-FD84-75B1-C2F5D3C0E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435" y="302460"/>
            <a:ext cx="4645256" cy="3096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A3478C7-C1CA-D035-33E5-D03897192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435" y="3720448"/>
            <a:ext cx="4452707" cy="2969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CC1D628-7C7A-557B-92C5-1D6A91AB0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62" y="302460"/>
            <a:ext cx="4442405" cy="2962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FE009BB-9576-27BB-DD52-0AD40AB7B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63" y="3429000"/>
            <a:ext cx="4442404" cy="3331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2053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31BD1373-181B-4188-9C33-16DB228F79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199318"/>
              </p:ext>
            </p:extLst>
          </p:nvPr>
        </p:nvGraphicFramePr>
        <p:xfrm>
          <a:off x="1098996" y="458702"/>
          <a:ext cx="4215954" cy="5967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777861" imgH="5346331" progId="AcroExch.Document.DC">
                  <p:embed/>
                </p:oleObj>
              </mc:Choice>
              <mc:Fallback>
                <p:oleObj name="Acrobat Document" r:id="rId2" imgW="3777861" imgH="53463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98996" y="458702"/>
                        <a:ext cx="4215954" cy="5967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EBCFA36A-D7FB-D702-3BFE-C5DD26052B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53" t="32361" r="25546" b="17222"/>
          <a:stretch/>
        </p:blipFill>
        <p:spPr>
          <a:xfrm>
            <a:off x="6496049" y="561975"/>
            <a:ext cx="3924301" cy="556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31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D8E12-C67E-48C5-B78B-E5C7FF8D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34" y="0"/>
            <a:ext cx="10866966" cy="68743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400" dirty="0"/>
          </a:p>
          <a:p>
            <a:r>
              <a:rPr lang="cs-CZ" sz="3200" dirty="0"/>
              <a:t>  5. </a:t>
            </a:r>
            <a:r>
              <a:rPr lang="cs-CZ" sz="3200" b="1" dirty="0"/>
              <a:t>Aktivity v době pandemie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3600" dirty="0"/>
          </a:p>
          <a:p>
            <a:endParaRPr lang="cs-CZ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C2A1C6-E9C2-472D-BF03-95A86B78D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83" y="3902920"/>
            <a:ext cx="3565679" cy="264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1266E59-9A38-4CBB-86F5-DDF1EC021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318" y="844254"/>
            <a:ext cx="2584508" cy="3927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ED054B8-0472-48FB-B47E-56254B90F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34" y="1076323"/>
            <a:ext cx="1877473" cy="2499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42FEE7F-3022-4243-89CC-46A0E2DC8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087" y="1688357"/>
            <a:ext cx="3321844" cy="4429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3682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ED6CCF01-17F6-0779-E7C8-C1806D19631E}"/>
              </a:ext>
            </a:extLst>
          </p:cNvPr>
          <p:cNvSpPr/>
          <p:nvPr/>
        </p:nvSpPr>
        <p:spPr>
          <a:xfrm>
            <a:off x="996593" y="3157898"/>
            <a:ext cx="9950081" cy="1325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593" y="1285009"/>
            <a:ext cx="9779183" cy="1325563"/>
          </a:xfrm>
        </p:spPr>
        <p:txBody>
          <a:bodyPr rtlCol="0"/>
          <a:lstStyle/>
          <a:p>
            <a:pPr rtl="0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Hlavní cíl projektu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1" y="3157898"/>
            <a:ext cx="10643508" cy="1709377"/>
          </a:xfr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just" rtl="0"/>
            <a:r>
              <a:rPr lang="cs-CZ" sz="3200" dirty="0"/>
              <a:t>Cílem projektu bylo aktivizovat členy místní komunity, posílit jejich schopnosti se samo-organizovat, formulovat společné cíle a potřeby, a těchto cílů následně dosahovat. </a:t>
            </a:r>
            <a:endParaRPr lang="cs-CZ" sz="3200" dirty="0">
              <a:latin typeface="Arial" panose="020B0604020202020204" pitchFamily="34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D470D0-6D64-5E42-9515-048F8779C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cs-CZ" smtClean="0">
                <a:latin typeface="Arial" panose="020B0604020202020204" pitchFamily="34" charset="0"/>
              </a:rPr>
              <a:pPr rtl="0"/>
              <a:t>3</a:t>
            </a:fld>
            <a:endParaRPr 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D8E12-C67E-48C5-B78B-E5C7FF8D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4" y="314325"/>
            <a:ext cx="10866966" cy="68743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400" dirty="0"/>
          </a:p>
          <a:p>
            <a:endParaRPr lang="cs-CZ" sz="3200" dirty="0"/>
          </a:p>
          <a:p>
            <a:r>
              <a:rPr lang="cs-CZ" sz="3200" dirty="0"/>
              <a:t>4. </a:t>
            </a:r>
            <a:r>
              <a:rPr lang="cs-CZ" sz="3200" b="1" dirty="0"/>
              <a:t>Sociální práce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Základní sociální poradenství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Pomoc se zajištěním péče o blízkou osobu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Mapování sociálních služeb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endParaRPr lang="cs-CZ" sz="2800" dirty="0"/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PO  8:00 - 15:00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/>
              <a:t>STŘ 8:00 - 15:00</a:t>
            </a:r>
            <a:endParaRPr lang="cs-CZ" sz="2800" dirty="0"/>
          </a:p>
          <a:p>
            <a:pPr lvl="5" indent="-342900">
              <a:buFont typeface="Wingdings" panose="05000000000000000000" pitchFamily="2" charset="2"/>
              <a:buChar char="q"/>
            </a:pPr>
            <a:endParaRPr lang="cs-CZ" sz="2800" dirty="0"/>
          </a:p>
          <a:p>
            <a:pPr marL="2171700" lvl="5" indent="0">
              <a:buNone/>
            </a:pPr>
            <a:r>
              <a:rPr lang="cs-CZ" sz="2800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B920D8-3CAF-484F-A9A0-B1180FD6A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14" b="100000" l="8269" r="100000">
                        <a14:foregroundMark x1="23782" y1="22991" x2="93269" y2="70769"/>
                        <a14:foregroundMark x1="22821" y1="67521" x2="48782" y2="6923"/>
                        <a14:foregroundMark x1="43333" y1="73846" x2="95128" y2="44786"/>
                        <a14:foregroundMark x1="48013" y1="27436" x2="48013" y2="27436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183" t="4935" r="711" b="9697"/>
          <a:stretch/>
        </p:blipFill>
        <p:spPr>
          <a:xfrm>
            <a:off x="6930501" y="3159503"/>
            <a:ext cx="3562905" cy="2424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68832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D8E12-C67E-48C5-B78B-E5C7FF8D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34" y="638175"/>
            <a:ext cx="10866966" cy="68743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400" dirty="0"/>
          </a:p>
          <a:p>
            <a:r>
              <a:rPr lang="cs-CZ" sz="3200" dirty="0"/>
              <a:t>6. </a:t>
            </a:r>
            <a:r>
              <a:rPr lang="cs-CZ" sz="3200" b="1" dirty="0"/>
              <a:t>Komunitní centrum Majetín(KC)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Soutěž o logo Komunitního centra Majetín 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Stavba KC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Poklepání základního kamene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Dotazníkové šetření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Získání sponzorů 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Vybavení KC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Nastavení zajištění provozu KC</a:t>
            </a:r>
          </a:p>
          <a:p>
            <a:pPr marL="2171700" lvl="5" indent="0">
              <a:buNone/>
            </a:pPr>
            <a:endParaRPr lang="cs-CZ" sz="2800" dirty="0"/>
          </a:p>
          <a:p>
            <a:pPr lvl="5" indent="-342900">
              <a:buFont typeface="Wingdings" panose="05000000000000000000" pitchFamily="2" charset="2"/>
              <a:buChar char="q"/>
            </a:pPr>
            <a:endParaRPr lang="cs-CZ" sz="2800" dirty="0"/>
          </a:p>
          <a:p>
            <a:pPr marL="0" indent="0">
              <a:buNone/>
            </a:pPr>
            <a:endParaRPr lang="cs-CZ" sz="36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864763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D65DE93-E88A-4DB3-8B60-BA693A1D3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771" y="632891"/>
            <a:ext cx="3889454" cy="2596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E0C6D67-FD03-49FF-9EC7-B186CDE90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17" y="3707508"/>
            <a:ext cx="3962408" cy="216408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78BE99E-90AE-4AB6-9099-F263D3C06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075" y="3707508"/>
            <a:ext cx="3962408" cy="216408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71EBE5A-12D3-431C-9064-4BBB52311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530" y="632891"/>
            <a:ext cx="3003499" cy="2682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28664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375D8BE-B258-46CA-B5D7-BBE53B8A9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110" y="293133"/>
            <a:ext cx="4622690" cy="3085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1CC4E2E-449B-44EB-AFD7-5358A5307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363" y="3528966"/>
            <a:ext cx="7397274" cy="303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06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D7EBB1B-A0BC-DE83-FD92-1AD08D0D5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20" y="3557625"/>
            <a:ext cx="2282400" cy="30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30E4BA3-6670-0475-4694-A7F04CA9A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38250"/>
            <a:ext cx="5438497" cy="40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C19C3BD-08EE-B50F-8E26-F7E8905B17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093"/>
          <a:stretch/>
        </p:blipFill>
        <p:spPr>
          <a:xfrm>
            <a:off x="435954" y="339629"/>
            <a:ext cx="5182231" cy="2751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825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D8E12-C67E-48C5-B78B-E5C7FF8D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431338"/>
            <a:ext cx="10866966" cy="68743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400" dirty="0"/>
          </a:p>
          <a:p>
            <a:r>
              <a:rPr lang="cs-CZ" sz="3200" b="1" dirty="0"/>
              <a:t>Plánované aktivity do Komunitního centra Majetín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endParaRPr lang="cs-CZ" sz="2800" dirty="0"/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Vzdělávací aktivity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Rodinné centrum Lvíček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Klub seniorů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Folklorní soubor </a:t>
            </a:r>
            <a:r>
              <a:rPr lang="cs-CZ" sz="2800" dirty="0" err="1"/>
              <a:t>Majetínek</a:t>
            </a:r>
            <a:endParaRPr lang="cs-CZ" sz="2800" dirty="0"/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Ruční práce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Keramická dílna – sezónní keramické dílničky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Jóga pro děti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Jóga pro dospělé</a:t>
            </a:r>
            <a:endParaRPr lang="cs-CZ" sz="3200" dirty="0"/>
          </a:p>
          <a:p>
            <a:pPr lvl="5" indent="-342900">
              <a:buFont typeface="Wingdings" panose="05000000000000000000" pitchFamily="2" charset="2"/>
              <a:buChar char="q"/>
            </a:pPr>
            <a:endParaRPr lang="cs-CZ" sz="2800" dirty="0"/>
          </a:p>
          <a:p>
            <a:pPr marL="0" indent="0">
              <a:buNone/>
            </a:pPr>
            <a:endParaRPr lang="cs-CZ" sz="36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255972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D8E12-C67E-48C5-B78B-E5C7FF8D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612313"/>
            <a:ext cx="10866966" cy="68743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400" dirty="0"/>
          </a:p>
          <a:p>
            <a:r>
              <a:rPr lang="cs-CZ" sz="3200" b="1" dirty="0"/>
              <a:t>Plánované aktivity do Komunitního centra Majetín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endParaRPr lang="cs-CZ" sz="2800" dirty="0"/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Divadelní kroužek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Fyzioterapie pro děti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Kurz angličtiny pro seniory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Výroba šperků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Zřízení posilovny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Zázemí pro setkávání všech spolků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Zázemí pro školskou komise</a:t>
            </a:r>
          </a:p>
          <a:p>
            <a:pPr lvl="5" indent="-342900">
              <a:buFont typeface="Wingdings" panose="05000000000000000000" pitchFamily="2" charset="2"/>
              <a:buChar char="q"/>
            </a:pPr>
            <a:r>
              <a:rPr lang="cs-CZ" sz="2800" dirty="0"/>
              <a:t>Čtenářský klub – přemístění knihovny</a:t>
            </a:r>
          </a:p>
          <a:p>
            <a:pPr marL="0" indent="0">
              <a:buNone/>
            </a:pPr>
            <a:endParaRPr lang="cs-CZ" sz="36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368750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B3097A-CB71-9CC9-9F71-81BE8496B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Děkujeme 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D9DF570-0D9B-D2B9-AE7A-9DEE4E1E2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4" y="3920075"/>
            <a:ext cx="6245912" cy="1406101"/>
          </a:xfrm>
        </p:spPr>
        <p:txBody>
          <a:bodyPr/>
          <a:lstStyle/>
          <a:p>
            <a:r>
              <a:rPr lang="cs-CZ" dirty="0"/>
              <a:t>Marcela Porvazníková</a:t>
            </a:r>
          </a:p>
          <a:p>
            <a:r>
              <a:rPr lang="cs-CZ" sz="2800" dirty="0"/>
              <a:t>776 175 112</a:t>
            </a:r>
          </a:p>
          <a:p>
            <a:endParaRPr lang="cs-CZ" sz="2800" dirty="0"/>
          </a:p>
          <a:p>
            <a:r>
              <a:rPr lang="cs-CZ" sz="2400" dirty="0"/>
              <a:t>komunitnipracovnik@majetin.cz</a:t>
            </a:r>
          </a:p>
        </p:txBody>
      </p:sp>
    </p:spTree>
    <p:extLst>
      <p:ext uri="{BB962C8B-B14F-4D97-AF65-F5344CB8AC3E}">
        <p14:creationId xmlns:p14="http://schemas.microsoft.com/office/powerpoint/2010/main" val="2816888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256B7E-1633-44AB-8584-82DF5B72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Dílčí cíle projektu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FB90AB4-D228-4548-B072-72649821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818" y="2201350"/>
            <a:ext cx="5115742" cy="522514"/>
          </a:xfrm>
        </p:spPr>
        <p:txBody>
          <a:bodyPr rtlCol="0"/>
          <a:lstStyle/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400" b="0" dirty="0"/>
              <a:t>Zmapovat potřeby, problémy </a:t>
            </a:r>
            <a:br>
              <a:rPr lang="pl-PL" sz="2400" b="0" dirty="0"/>
            </a:br>
            <a:r>
              <a:rPr lang="pl-PL" sz="2400" b="0" dirty="0"/>
              <a:t>a zdroje v komunitě. 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b="0" dirty="0"/>
              <a:t>Stanovit společné cíle a priority</a:t>
            </a:r>
            <a:r>
              <a:rPr lang="cs-CZ" sz="2400" b="0" dirty="0"/>
              <a:t> </a:t>
            </a:r>
            <a:br>
              <a:rPr lang="cs-CZ" sz="2400" b="0" dirty="0"/>
            </a:br>
            <a:r>
              <a:rPr lang="cs-CZ" sz="2400" b="0" dirty="0"/>
              <a:t>a těchto cílů následně dosahovat.</a:t>
            </a:r>
          </a:p>
          <a:p>
            <a:pPr rtl="0"/>
            <a:endParaRPr lang="cs-CZ" sz="2400" b="0" dirty="0">
              <a:latin typeface="Arial" panose="020B0604020202020204" pitchFamily="34" charset="0"/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FD448B0-743E-0045-8131-69B4EEC58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cs-CZ" sz="1400" smtClean="0">
                <a:latin typeface="Arial" panose="020B0604020202020204" pitchFamily="34" charset="0"/>
              </a:rPr>
              <a:pPr rtl="0"/>
              <a:t>4</a:t>
            </a:fld>
            <a:endParaRPr lang="cs-CZ" sz="1400">
              <a:latin typeface="Arial" panose="020B0604020202020204" pitchFamily="34" charset="0"/>
            </a:endParaRPr>
          </a:p>
        </p:txBody>
      </p:sp>
      <p:sp>
        <p:nvSpPr>
          <p:cNvPr id="15" name="Zástupný symbol pro text 5">
            <a:extLst>
              <a:ext uri="{FF2B5EF4-FFF2-40B4-BE49-F238E27FC236}">
                <a16:creationId xmlns:a16="http://schemas.microsoft.com/office/drawing/2014/main" id="{7BFD6836-6243-934C-D6A8-429548B7C98F}"/>
              </a:ext>
            </a:extLst>
          </p:cNvPr>
          <p:cNvSpPr txBox="1">
            <a:spLocks/>
          </p:cNvSpPr>
          <p:nvPr/>
        </p:nvSpPr>
        <p:spPr>
          <a:xfrm>
            <a:off x="6356442" y="2237710"/>
            <a:ext cx="4833257" cy="522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/>
              <a:t>Zvýšit zapojení obyvatel </a:t>
            </a:r>
            <a:br>
              <a:rPr lang="cs-CZ" b="0" dirty="0"/>
            </a:br>
            <a:r>
              <a:rPr lang="cs-CZ" b="0" dirty="0"/>
              <a:t>do běžného života v obci.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98D22003-967C-9303-087D-7FD853CAE4FF}"/>
              </a:ext>
            </a:extLst>
          </p:cNvPr>
          <p:cNvCxnSpPr/>
          <p:nvPr/>
        </p:nvCxnSpPr>
        <p:spPr>
          <a:xfrm>
            <a:off x="914400" y="3045681"/>
            <a:ext cx="4921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2FCB970C-1D28-10E3-2344-223DE64611AF}"/>
              </a:ext>
            </a:extLst>
          </p:cNvPr>
          <p:cNvCxnSpPr/>
          <p:nvPr/>
        </p:nvCxnSpPr>
        <p:spPr>
          <a:xfrm>
            <a:off x="817109" y="2201350"/>
            <a:ext cx="4921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0961A3EC-F850-C1CB-10A5-B2FD864AE1F8}"/>
              </a:ext>
            </a:extLst>
          </p:cNvPr>
          <p:cNvCxnSpPr>
            <a:cxnSpLocks/>
          </p:cNvCxnSpPr>
          <p:nvPr/>
        </p:nvCxnSpPr>
        <p:spPr>
          <a:xfrm>
            <a:off x="6452684" y="3045681"/>
            <a:ext cx="43105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9FEBD2D3-7AD7-B842-2D63-4BAF6A6501EB}"/>
              </a:ext>
            </a:extLst>
          </p:cNvPr>
          <p:cNvCxnSpPr>
            <a:cxnSpLocks/>
          </p:cNvCxnSpPr>
          <p:nvPr/>
        </p:nvCxnSpPr>
        <p:spPr>
          <a:xfrm>
            <a:off x="6547569" y="2209922"/>
            <a:ext cx="4215681" cy="19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499CAA9-2160-EDD3-0F7B-579E01BDD006}"/>
              </a:ext>
            </a:extLst>
          </p:cNvPr>
          <p:cNvSpPr txBox="1"/>
          <p:nvPr/>
        </p:nvSpPr>
        <p:spPr>
          <a:xfrm>
            <a:off x="6452684" y="3065556"/>
            <a:ext cx="6096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Zapojení obyvatel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do rozhodování o chodu obce</a:t>
            </a:r>
            <a:r>
              <a:rPr lang="pl-PL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3838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BE0634C-FF3F-FB9D-0BD2-26FD41A8B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1565414"/>
            <a:ext cx="7598360" cy="2387600"/>
          </a:xfrm>
        </p:spPr>
        <p:txBody>
          <a:bodyPr>
            <a:normAutofit/>
          </a:bodyPr>
          <a:lstStyle/>
          <a:p>
            <a:r>
              <a:rPr lang="cs-CZ" sz="5400" dirty="0"/>
              <a:t>Naše společné tři roky</a:t>
            </a:r>
          </a:p>
        </p:txBody>
      </p:sp>
    </p:spTree>
    <p:extLst>
      <p:ext uri="{BB962C8B-B14F-4D97-AF65-F5344CB8AC3E}">
        <p14:creationId xmlns:p14="http://schemas.microsoft.com/office/powerpoint/2010/main" val="34360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4392F2-2E8B-463D-2809-D4C17E8AA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Výběr komunitních pracovnic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51ED46-1E9C-35C2-9849-30DA917C6C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2013" y="2072074"/>
            <a:ext cx="3379193" cy="462300"/>
          </a:xfrm>
        </p:spPr>
        <p:txBody>
          <a:bodyPr/>
          <a:lstStyle/>
          <a:p>
            <a:r>
              <a:rPr lang="cs-CZ" sz="2400" dirty="0">
                <a:solidFill>
                  <a:schemeClr val="bg1"/>
                </a:solidFill>
              </a:rPr>
              <a:t>Marcela Porvazníková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11522D3-F6DA-D139-DDE7-F31282EBE9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22890" y="2807811"/>
            <a:ext cx="2281237" cy="347662"/>
          </a:xfrm>
        </p:spPr>
        <p:txBody>
          <a:bodyPr/>
          <a:lstStyle/>
          <a:p>
            <a:r>
              <a:rPr lang="cs-CZ" sz="1800" dirty="0"/>
              <a:t>Komunitní pracovnice</a:t>
            </a:r>
          </a:p>
        </p:txBody>
      </p:sp>
      <p:pic>
        <p:nvPicPr>
          <p:cNvPr id="30" name="Zástupný symbol obrázku 29">
            <a:extLst>
              <a:ext uri="{FF2B5EF4-FFF2-40B4-BE49-F238E27FC236}">
                <a16:creationId xmlns:a16="http://schemas.microsoft.com/office/drawing/2014/main" id="{103DB531-C666-E0F4-8F82-AA244A7D16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3080" b="3080"/>
          <a:stretch>
            <a:fillRect/>
          </a:stretch>
        </p:blipFill>
        <p:spPr>
          <a:xfrm>
            <a:off x="6096000" y="3486229"/>
            <a:ext cx="2481932" cy="2483726"/>
          </a:xfrm>
        </p:spPr>
      </p:pic>
      <p:sp>
        <p:nvSpPr>
          <p:cNvPr id="7" name="Zástupný text 6">
            <a:extLst>
              <a:ext uri="{FF2B5EF4-FFF2-40B4-BE49-F238E27FC236}">
                <a16:creationId xmlns:a16="http://schemas.microsoft.com/office/drawing/2014/main" id="{0D36CA4E-5899-4410-745F-B14F5F3B12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6347" y="2129393"/>
            <a:ext cx="2281237" cy="347662"/>
          </a:xfrm>
        </p:spPr>
        <p:txBody>
          <a:bodyPr/>
          <a:lstStyle/>
          <a:p>
            <a:r>
              <a:rPr lang="cs-CZ" sz="2400" dirty="0">
                <a:solidFill>
                  <a:schemeClr val="bg1"/>
                </a:solidFill>
              </a:rPr>
              <a:t>Tereza Říhová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B4D7B1D0-1F4C-D2E7-F1F1-9E86DB555EE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96695" y="2807811"/>
            <a:ext cx="2281237" cy="347662"/>
          </a:xfrm>
        </p:spPr>
        <p:txBody>
          <a:bodyPr/>
          <a:lstStyle/>
          <a:p>
            <a:r>
              <a:rPr lang="cs-CZ" sz="1800" dirty="0"/>
              <a:t>Komunitní pracovnice</a:t>
            </a:r>
          </a:p>
        </p:txBody>
      </p:sp>
      <p:pic>
        <p:nvPicPr>
          <p:cNvPr id="28" name="Zástupný symbol obrázku 27">
            <a:extLst>
              <a:ext uri="{FF2B5EF4-FFF2-40B4-BE49-F238E27FC236}">
                <a16:creationId xmlns:a16="http://schemas.microsoft.com/office/drawing/2014/main" id="{C7CFEB72-F19D-3F27-9914-88B6F2E86B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39" r="1039"/>
          <a:stretch>
            <a:fillRect/>
          </a:stretch>
        </p:blipFill>
        <p:spPr>
          <a:xfrm>
            <a:off x="1522542" y="3428910"/>
            <a:ext cx="2481932" cy="2483727"/>
          </a:xfrm>
        </p:spPr>
      </p:pic>
      <p:sp>
        <p:nvSpPr>
          <p:cNvPr id="31" name="Zástupný text 4">
            <a:extLst>
              <a:ext uri="{FF2B5EF4-FFF2-40B4-BE49-F238E27FC236}">
                <a16:creationId xmlns:a16="http://schemas.microsoft.com/office/drawing/2014/main" id="{E84B1D7F-1797-C85A-6C7E-0FEA86718E8B}"/>
              </a:ext>
            </a:extLst>
          </p:cNvPr>
          <p:cNvSpPr txBox="1">
            <a:spLocks/>
          </p:cNvSpPr>
          <p:nvPr/>
        </p:nvSpPr>
        <p:spPr>
          <a:xfrm>
            <a:off x="1175070" y="6231478"/>
            <a:ext cx="3073080" cy="2455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chemeClr val="bg1"/>
                </a:solidFill>
              </a:rPr>
              <a:t>Únor 2020 - Prosinec 2022</a:t>
            </a:r>
          </a:p>
        </p:txBody>
      </p:sp>
      <p:sp>
        <p:nvSpPr>
          <p:cNvPr id="32" name="Zástupný text 4">
            <a:extLst>
              <a:ext uri="{FF2B5EF4-FFF2-40B4-BE49-F238E27FC236}">
                <a16:creationId xmlns:a16="http://schemas.microsoft.com/office/drawing/2014/main" id="{B09993E7-E217-714A-0572-B4CBD53E59EA}"/>
              </a:ext>
            </a:extLst>
          </p:cNvPr>
          <p:cNvSpPr txBox="1">
            <a:spLocks/>
          </p:cNvSpPr>
          <p:nvPr/>
        </p:nvSpPr>
        <p:spPr>
          <a:xfrm>
            <a:off x="5900773" y="6221953"/>
            <a:ext cx="3073080" cy="2455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chemeClr val="bg1"/>
                </a:solidFill>
              </a:rPr>
              <a:t>Únor 2020– Srpen 2022</a:t>
            </a:r>
          </a:p>
        </p:txBody>
      </p:sp>
    </p:spTree>
    <p:extLst>
      <p:ext uri="{BB962C8B-B14F-4D97-AF65-F5344CB8AC3E}">
        <p14:creationId xmlns:p14="http://schemas.microsoft.com/office/powerpoint/2010/main" val="273733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4392F2-2E8B-463D-2809-D4C17E8AA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Komunitní vodnice s jejich kapitánkou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06942BDC-3367-B724-2F4B-F64277E72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392" y="1706563"/>
            <a:ext cx="7505700" cy="50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81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4392F2-2E8B-463D-2809-D4C17E8AA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51ED46-1E9C-35C2-9849-30DA917C6C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30837" y="2002181"/>
            <a:ext cx="3379193" cy="462300"/>
          </a:xfrm>
        </p:spPr>
        <p:txBody>
          <a:bodyPr/>
          <a:lstStyle/>
          <a:p>
            <a:r>
              <a:rPr lang="cs-CZ" sz="2400" dirty="0">
                <a:solidFill>
                  <a:schemeClr val="bg1"/>
                </a:solidFill>
              </a:rPr>
              <a:t>Zdeňka Patceltová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11522D3-F6DA-D139-DDE7-F31282EBE9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36950" y="2656838"/>
            <a:ext cx="2281237" cy="347662"/>
          </a:xfrm>
        </p:spPr>
        <p:txBody>
          <a:bodyPr/>
          <a:lstStyle/>
          <a:p>
            <a:r>
              <a:rPr lang="cs-CZ" sz="1800" dirty="0"/>
              <a:t>Komunitní pracovnice</a:t>
            </a:r>
          </a:p>
        </p:txBody>
      </p:sp>
      <p:sp>
        <p:nvSpPr>
          <p:cNvPr id="31" name="Zástupný text 4">
            <a:extLst>
              <a:ext uri="{FF2B5EF4-FFF2-40B4-BE49-F238E27FC236}">
                <a16:creationId xmlns:a16="http://schemas.microsoft.com/office/drawing/2014/main" id="{E84B1D7F-1797-C85A-6C7E-0FEA86718E8B}"/>
              </a:ext>
            </a:extLst>
          </p:cNvPr>
          <p:cNvSpPr txBox="1">
            <a:spLocks/>
          </p:cNvSpPr>
          <p:nvPr/>
        </p:nvSpPr>
        <p:spPr>
          <a:xfrm>
            <a:off x="3383893" y="5993353"/>
            <a:ext cx="3073080" cy="2455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chemeClr val="bg1"/>
                </a:solidFill>
              </a:rPr>
              <a:t>Září 2022 - Prosinec 2022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90F10295-18A0-A35F-7FFC-3ECEE93410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500" b="12500"/>
          <a:stretch>
            <a:fillRect/>
          </a:stretch>
        </p:blipFill>
        <p:spPr>
          <a:xfrm>
            <a:off x="3398043" y="3113995"/>
            <a:ext cx="2559050" cy="2559050"/>
          </a:xfrm>
        </p:spPr>
      </p:pic>
    </p:spTree>
    <p:extLst>
      <p:ext uri="{BB962C8B-B14F-4D97-AF65-F5344CB8AC3E}">
        <p14:creationId xmlns:p14="http://schemas.microsoft.com/office/powerpoint/2010/main" val="529335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F37952B-C596-4A65-A6C6-07C14308C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968727"/>
            <a:ext cx="7818181" cy="5527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F5F9BB3-4A30-4552-04B8-06EE32C059BD}"/>
              </a:ext>
            </a:extLst>
          </p:cNvPr>
          <p:cNvSpPr txBox="1">
            <a:spLocks/>
          </p:cNvSpPr>
          <p:nvPr/>
        </p:nvSpPr>
        <p:spPr>
          <a:xfrm>
            <a:off x="3325284" y="165065"/>
            <a:ext cx="10661034" cy="14452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Náš první letáček</a:t>
            </a:r>
          </a:p>
        </p:txBody>
      </p:sp>
    </p:spTree>
    <p:extLst>
      <p:ext uri="{BB962C8B-B14F-4D97-AF65-F5344CB8AC3E}">
        <p14:creationId xmlns:p14="http://schemas.microsoft.com/office/powerpoint/2010/main" val="28354046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MARCELA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 MARCELA" id="{06112D10-D940-4B8D-85DD-DECC48E60C13}" vid="{089E3DA5-8434-4690-BB51-37068E5965E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MARCELA</Template>
  <TotalTime>731</TotalTime>
  <Words>399</Words>
  <Application>Microsoft Office PowerPoint</Application>
  <PresentationFormat>Širokoúhlá obrazovka</PresentationFormat>
  <Paragraphs>113</Paragraphs>
  <Slides>37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4" baseType="lpstr">
      <vt:lpstr>Arial</vt:lpstr>
      <vt:lpstr>Calibri</vt:lpstr>
      <vt:lpstr>Tenorite</vt:lpstr>
      <vt:lpstr>Wingdings</vt:lpstr>
      <vt:lpstr>Wingdings 3</vt:lpstr>
      <vt:lpstr>MOTIV MARCELA</vt:lpstr>
      <vt:lpstr>Acrobat Document</vt:lpstr>
      <vt:lpstr>  „Rozvoj komunitní  práce v Majetíně“ . </vt:lpstr>
      <vt:lpstr>Délka trvání projektu:</vt:lpstr>
      <vt:lpstr>Hlavní cíl projektu</vt:lpstr>
      <vt:lpstr>Dílčí cíle projektu</vt:lpstr>
      <vt:lpstr>Naše společné tři roky</vt:lpstr>
      <vt:lpstr>Výběr komunitních pracovnic</vt:lpstr>
      <vt:lpstr>Komunitní vodnice s jejich kapitánkou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Pracovní skupina Komunitní centrum č. 6 7. dubna 2021</dc:title>
  <dc:creator>Marcela Porvazníková</dc:creator>
  <cp:lastModifiedBy>Marcela Porvazníková</cp:lastModifiedBy>
  <cp:revision>22</cp:revision>
  <dcterms:created xsi:type="dcterms:W3CDTF">2021-04-07T11:45:43Z</dcterms:created>
  <dcterms:modified xsi:type="dcterms:W3CDTF">2022-12-16T14:51:03Z</dcterms:modified>
</cp:coreProperties>
</file>